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</p:sldMasterIdLst>
  <p:notesMasterIdLst>
    <p:notesMasterId r:id="rId21"/>
  </p:notesMasterIdLst>
  <p:handoutMasterIdLst>
    <p:handoutMasterId r:id="rId22"/>
  </p:handout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0" r:id="rId18"/>
    <p:sldId id="272" r:id="rId19"/>
    <p:sldId id="271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7755"/>
    <a:srgbClr val="72A376"/>
    <a:srgbClr val="D8DAC2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725" autoAdjust="0"/>
  </p:normalViewPr>
  <p:slideViewPr>
    <p:cSldViewPr>
      <p:cViewPr>
        <p:scale>
          <a:sx n="114" d="100"/>
          <a:sy n="114" d="100"/>
        </p:scale>
        <p:origin x="-147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120C0C-952D-49A0-8A68-F417B755C15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994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29699A-28FD-4696-822B-11DF49143BB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2862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9699A-28FD-4696-822B-11DF49143BB3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lum bright="76000" contrast="-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en-GB" noProof="0" dirty="0" smtClean="0"/>
              <a:t>Click to edit Master subtitle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28-30 September, 2015</a:t>
            </a:r>
          </a:p>
          <a:p>
            <a:endParaRPr lang="en-GB" dirty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  <a:p>
            <a:endParaRPr lang="en-GB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123D37-B420-4E7A-878C-584802873164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53DEA08-45A4-4399-BD92-991C539A6F6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1703081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274638"/>
            <a:ext cx="2071687" cy="574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067425" cy="5746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4CEE19-7EC7-4954-B26F-1704759A556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267479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1133F0-8687-4A40-A8AA-5D7EFED25DF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256021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59D31A-2BCA-4DFC-95C6-4ECF25A3030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3439881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BA2203-E563-4BE5-9696-750B5569F33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3323541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BA2DB3E-2E29-45E7-A930-D820327BE7B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379789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C10263-68D0-48D5-AEFC-2C399CA54B9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261733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5D9C370-7FF9-406A-B9BA-BA1622B75E8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349899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1B4BBE-0168-4B48-906D-D8250B46BF8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208122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6F37D4-C57F-48D7-977E-653E85E4391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</p:spTree>
    <p:extLst>
      <p:ext uri="{BB962C8B-B14F-4D97-AF65-F5344CB8AC3E}">
        <p14:creationId xmlns:p14="http://schemas.microsoft.com/office/powerpoint/2010/main" val="305820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3" cstate="print">
            <a:lum bright="76000" contrast="-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1FFA33-0D01-43D6-BF29-8DF242A7013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7544" y="6237312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6C7E82"/>
                </a:solidFill>
              </a:defRPr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6C7E82"/>
                </a:solidFill>
                <a:latin typeface="Calibri" pitchFamily="34" charset="0"/>
              </a:defRPr>
            </a:lvl1pPr>
          </a:lstStyle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ESCAP, Thailand</a:t>
            </a: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sdmxsource.org/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sdmxsource.org/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sdmxsource.org/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ebgate.ec.europa.eu/CITnet/stash/projects/SDMXSOURCE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sdmxsource.org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822052"/>
          </a:xfrm>
        </p:spPr>
        <p:txBody>
          <a:bodyPr/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Common APIs</a:t>
            </a:r>
            <a:br>
              <a:rPr lang="en-GB" dirty="0" smtClean="0"/>
            </a:br>
            <a:r>
              <a:rPr lang="en-GB" dirty="0" smtClean="0"/>
              <a:t>The Why, What, and How of SDMX Source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GB" dirty="0" smtClean="0"/>
              <a:t>Chris Nelson</a:t>
            </a:r>
          </a:p>
          <a:p>
            <a:r>
              <a:rPr lang="en-GB" dirty="0" smtClean="0"/>
              <a:t>Metadata Technology Ltd.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dirty="0" smtClean="0"/>
              <a:t>28-30 Sep 2015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F123D37-B420-4E7A-878C-584802873164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7" name="Picture 6" descr="sdmxlogofin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589240"/>
            <a:ext cx="1584176" cy="216024"/>
          </a:xfrm>
          <a:prstGeom prst="rect">
            <a:avLst/>
          </a:prstGeom>
        </p:spPr>
      </p:pic>
      <p:pic>
        <p:nvPicPr>
          <p:cNvPr id="8" name="Picture 7" descr="sdmx-source-cog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877272"/>
            <a:ext cx="1156566" cy="250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smtClean="0"/>
              <a:t>		What is Sdmx Source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379"/>
            <a:ext cx="4040188" cy="3951288"/>
          </a:xfrm>
        </p:spPr>
        <p:txBody>
          <a:bodyPr/>
          <a:lstStyle/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Open Source Software</a:t>
            </a: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Available at </a:t>
            </a:r>
            <a:r>
              <a:rPr lang="en-GB" smtClean="0">
                <a:solidFill>
                  <a:schemeClr val="bg1">
                    <a:lumMod val="65000"/>
                  </a:schemeClr>
                </a:solidFill>
                <a:hlinkClick r:id="rId2"/>
              </a:rPr>
              <a:t>www.sdmxsource.org</a:t>
            </a:r>
            <a:endParaRPr lang="en-GB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smtClean="0"/>
              <a:t>Modular structure of components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DB3E-2E29-45E7-A930-D820327BE7B2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5296" y="2204864"/>
            <a:ext cx="47212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smtClean="0"/>
              <a:t>		What is Sdmx Source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3951288"/>
          </a:xfrm>
        </p:spPr>
        <p:txBody>
          <a:bodyPr/>
          <a:lstStyle/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Open Source Software</a:t>
            </a: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Available at </a:t>
            </a:r>
            <a:r>
              <a:rPr lang="en-GB" smtClean="0">
                <a:solidFill>
                  <a:schemeClr val="bg1">
                    <a:lumMod val="65000"/>
                  </a:schemeClr>
                </a:solidFill>
                <a:hlinkClick r:id="rId2"/>
              </a:rPr>
              <a:t>www.sdmxsource.org</a:t>
            </a:r>
            <a:endParaRPr lang="en-GB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Modular structure of components</a:t>
            </a:r>
          </a:p>
          <a:p>
            <a:r>
              <a:rPr lang="en-GB" smtClean="0"/>
              <a:t>Faithful implementation of the SDMX Information Model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DB3E-2E29-45E7-A930-D820327BE7B2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4607" y="2204864"/>
            <a:ext cx="447405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smtClean="0"/>
              <a:t>		What is Sdmx Source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3951288"/>
          </a:xfrm>
        </p:spPr>
        <p:txBody>
          <a:bodyPr/>
          <a:lstStyle/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Open Source Software</a:t>
            </a: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Available at </a:t>
            </a:r>
            <a:r>
              <a:rPr lang="en-GB" smtClean="0">
                <a:solidFill>
                  <a:schemeClr val="bg1">
                    <a:lumMod val="65000"/>
                  </a:schemeClr>
                </a:solidFill>
                <a:hlinkClick r:id="rId2"/>
              </a:rPr>
              <a:t>www.sdmxsource.org</a:t>
            </a:r>
            <a:endParaRPr lang="en-GB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Modular structure of components</a:t>
            </a:r>
          </a:p>
          <a:p>
            <a:r>
              <a:rPr lang="en-GB" smtClean="0">
                <a:solidFill>
                  <a:schemeClr val="bg1">
                    <a:lumMod val="65000"/>
                  </a:schemeClr>
                </a:solidFill>
              </a:rPr>
              <a:t>Faithful implementation of the SDMX Information Model</a:t>
            </a:r>
          </a:p>
          <a:p>
            <a:r>
              <a:rPr lang="en-GB" smtClean="0"/>
              <a:t>Documentation</a:t>
            </a:r>
          </a:p>
          <a:p>
            <a:pPr lvl="1"/>
            <a:r>
              <a:rPr lang="en-GB" smtClean="0"/>
              <a:t>Getting started</a:t>
            </a:r>
          </a:p>
          <a:p>
            <a:pPr lvl="1"/>
            <a:r>
              <a:rPr lang="en-GB" smtClean="0"/>
              <a:t>Programmers Guide</a:t>
            </a:r>
          </a:p>
          <a:p>
            <a:pPr lvl="1"/>
            <a:r>
              <a:rPr lang="en-GB" smtClean="0"/>
              <a:t>Demonstration Projects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DB3E-2E29-45E7-A930-D820327BE7B2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204864"/>
            <a:ext cx="4609255" cy="2860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SDMX Source Architecture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Simple</a:t>
            </a:r>
          </a:p>
          <a:p>
            <a:r>
              <a:rPr lang="en-GB" dirty="0" smtClean="0"/>
              <a:t>Pluggable</a:t>
            </a:r>
          </a:p>
          <a:p>
            <a:r>
              <a:rPr lang="en-GB" dirty="0" smtClean="0"/>
              <a:t>De-Coupled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133F0-8687-4A40-A8AA-5D7EFED25DFB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052736"/>
            <a:ext cx="45624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3203848" y="4581128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3250689" y="4649643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>
                <a:solidFill>
                  <a:schemeClr val="bg1"/>
                </a:solidFill>
              </a:rPr>
              <a:t>Data Readers</a:t>
            </a:r>
            <a:endParaRPr lang="en-GB" sz="140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021103" y="4941168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4067944" y="5009683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>
                <a:solidFill>
                  <a:schemeClr val="bg1"/>
                </a:solidFill>
              </a:rPr>
              <a:t>Data Writers</a:t>
            </a:r>
            <a:endParaRPr lang="en-GB" sz="140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398493" y="2780928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7355145" y="2852936"/>
            <a:ext cx="17533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>
                <a:solidFill>
                  <a:schemeClr val="bg1"/>
                </a:solidFill>
              </a:rPr>
              <a:t>Structure Readers</a:t>
            </a:r>
            <a:endParaRPr lang="en-GB" sz="1400">
              <a:solidFill>
                <a:schemeClr val="bg1"/>
              </a:solidFill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SDMX Source Java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Fully functional implementation of all components</a:t>
            </a:r>
          </a:p>
          <a:p>
            <a:r>
              <a:rPr lang="en-GB" sz="2400" dirty="0" smtClean="0"/>
              <a:t>Work in progress</a:t>
            </a:r>
          </a:p>
          <a:p>
            <a:pPr lvl="1"/>
            <a:r>
              <a:rPr lang="en-GB" sz="2000" dirty="0" smtClean="0"/>
              <a:t>JSON data writer</a:t>
            </a:r>
          </a:p>
          <a:p>
            <a:pPr lvl="1"/>
            <a:r>
              <a:rPr lang="en-GB" sz="2000" dirty="0" smtClean="0"/>
              <a:t>JSON data reader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133F0-8687-4A40-A8AA-5D7EFED25DFB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smtClean="0"/>
              <a:t>28-30 September,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SDMX Global Conference 2015</a:t>
            </a:r>
          </a:p>
          <a:p>
            <a:r>
              <a:rPr lang="en-GB" smtClean="0"/>
              <a:t>ESCAP, Thailand</a:t>
            </a:r>
            <a:endParaRPr lang="en-GB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		What is </a:t>
            </a:r>
            <a:r>
              <a:rPr lang="en-GB" dirty="0" err="1" smtClean="0"/>
              <a:t>Sdmx</a:t>
            </a:r>
            <a:r>
              <a:rPr lang="en-GB" dirty="0" smtClean="0"/>
              <a:t> Source.NET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8579296" cy="5256584"/>
          </a:xfrm>
        </p:spPr>
        <p:txBody>
          <a:bodyPr/>
          <a:lstStyle/>
          <a:p>
            <a:r>
              <a:rPr lang="en-GB" sz="2800" dirty="0"/>
              <a:t>SdmxSource.NET </a:t>
            </a:r>
            <a:r>
              <a:rPr lang="en-GB" sz="2800" dirty="0" smtClean="0"/>
              <a:t>is </a:t>
            </a:r>
            <a:r>
              <a:rPr lang="en-GB" sz="2800" dirty="0" err="1" smtClean="0"/>
              <a:t>SdmxSource</a:t>
            </a:r>
            <a:r>
              <a:rPr lang="en-GB" sz="2800" dirty="0" smtClean="0"/>
              <a:t> equivalent in .NET</a:t>
            </a:r>
            <a:endParaRPr lang="en-GB" sz="2800" dirty="0"/>
          </a:p>
          <a:p>
            <a:r>
              <a:rPr lang="en-GB" sz="2800" dirty="0" smtClean="0"/>
              <a:t>Created by porting, extending </a:t>
            </a:r>
            <a:r>
              <a:rPr lang="en-GB" sz="2800" dirty="0"/>
              <a:t>and adapting the </a:t>
            </a:r>
            <a:r>
              <a:rPr lang="en-GB" sz="2800" dirty="0" err="1"/>
              <a:t>SdmxSource</a:t>
            </a:r>
            <a:r>
              <a:rPr lang="en-GB" sz="2800" dirty="0"/>
              <a:t> code into .NET </a:t>
            </a:r>
            <a:r>
              <a:rPr lang="en-GB" sz="2800" dirty="0" smtClean="0"/>
              <a:t>(for Eurostat needs) </a:t>
            </a:r>
            <a:r>
              <a:rPr lang="en-GB" sz="2800" dirty="0"/>
              <a:t>but respecting the interfaces</a:t>
            </a:r>
          </a:p>
          <a:p>
            <a:r>
              <a:rPr lang="en-GB" sz="2800" dirty="0" smtClean="0"/>
              <a:t>Availability</a:t>
            </a:r>
            <a:endParaRPr lang="en-GB" sz="2800" dirty="0"/>
          </a:p>
          <a:p>
            <a:pPr lvl="1"/>
            <a:r>
              <a:rPr lang="en-GB" dirty="0" smtClean="0"/>
              <a:t>Tools: </a:t>
            </a:r>
            <a:r>
              <a:rPr lang="en-GB" dirty="0"/>
              <a:t>CIRCABC</a:t>
            </a:r>
          </a:p>
          <a:p>
            <a:pPr lvl="1"/>
            <a:r>
              <a:rPr lang="en-GB" dirty="0" smtClean="0"/>
              <a:t>Libraries </a:t>
            </a:r>
            <a:r>
              <a:rPr lang="en-GB" dirty="0"/>
              <a:t>will be available in Nexus (Q4 2015)</a:t>
            </a:r>
          </a:p>
          <a:p>
            <a:pPr lvl="1"/>
            <a:r>
              <a:rPr lang="en-GB" dirty="0"/>
              <a:t>Source code will be published under: </a:t>
            </a:r>
            <a:r>
              <a:rPr lang="en-GB" u="sng" dirty="0">
                <a:hlinkClick r:id="rId2"/>
              </a:rPr>
              <a:t>https://webgate.ec.europa.eu/CITnet/stash/projects/SDMXSOURCE</a:t>
            </a:r>
            <a:r>
              <a:rPr lang="en-GB" dirty="0"/>
              <a:t> (access rights required, read access)</a:t>
            </a:r>
          </a:p>
          <a:p>
            <a:pPr lvl="1"/>
            <a:r>
              <a:rPr lang="en-GB" dirty="0"/>
              <a:t>Eurostat branch of </a:t>
            </a:r>
            <a:r>
              <a:rPr lang="en-GB" dirty="0" err="1" smtClean="0"/>
              <a:t>SdmxSource</a:t>
            </a:r>
            <a:r>
              <a:rPr lang="en-GB" dirty="0" smtClean="0"/>
              <a:t>(1.1.4b) already </a:t>
            </a:r>
            <a:r>
              <a:rPr lang="en-GB" dirty="0"/>
              <a:t>available in </a:t>
            </a:r>
            <a:r>
              <a:rPr lang="en-GB" dirty="0" smtClean="0"/>
              <a:t>Nexus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DB3E-2E29-45E7-A930-D820327BE7B2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876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553075" cy="633412"/>
          </a:xfrm>
        </p:spPr>
        <p:txBody>
          <a:bodyPr/>
          <a:lstStyle/>
          <a:p>
            <a:r>
              <a:rPr lang="en-GB" smtClean="0"/>
              <a:t>What is an Application Program Interface?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12329"/>
            <a:ext cx="5400848" cy="47529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1800" dirty="0" smtClean="0"/>
              <a:t>Manufacturing has been using common interfaces for decades</a:t>
            </a:r>
          </a:p>
          <a:p>
            <a:r>
              <a:rPr lang="en-GB" sz="1800" dirty="0" smtClean="0"/>
              <a:t>Consider a car, you can use parts from a variety of manufacturers regardless of the manufacturer of the car</a:t>
            </a:r>
          </a:p>
          <a:p>
            <a:pPr lvl="1"/>
            <a:r>
              <a:rPr lang="en-GB" sz="1800" dirty="0" smtClean="0"/>
              <a:t>wheel</a:t>
            </a:r>
          </a:p>
          <a:p>
            <a:pPr lvl="1"/>
            <a:r>
              <a:rPr lang="en-GB" sz="1800" dirty="0" smtClean="0"/>
              <a:t>tyre</a:t>
            </a:r>
          </a:p>
          <a:p>
            <a:pPr lvl="1"/>
            <a:r>
              <a:rPr lang="en-GB" sz="1800" dirty="0" smtClean="0"/>
              <a:t>battery</a:t>
            </a:r>
          </a:p>
          <a:p>
            <a:pPr lvl="1"/>
            <a:r>
              <a:rPr lang="en-GB" sz="1800" dirty="0" smtClean="0"/>
              <a:t>radio</a:t>
            </a:r>
          </a:p>
          <a:p>
            <a:pPr lvl="1"/>
            <a:r>
              <a:rPr lang="en-GB" sz="1800" dirty="0" smtClean="0"/>
              <a:t>light bulb</a:t>
            </a:r>
          </a:p>
          <a:p>
            <a:endParaRPr lang="en-GB" sz="1800" dirty="0" smtClean="0"/>
          </a:p>
          <a:p>
            <a:r>
              <a:rPr lang="en-GB" sz="1800" dirty="0" smtClean="0"/>
              <a:t>This is because the “interface” – how it fits – is standardized</a:t>
            </a:r>
          </a:p>
          <a:p>
            <a:endParaRPr lang="en-GB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133F0-8687-4A40-A8AA-5D7EFED25DFB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7" name="Picture 6" descr="c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996952"/>
            <a:ext cx="3276265" cy="1584176"/>
          </a:xfrm>
          <a:prstGeom prst="rect">
            <a:avLst/>
          </a:prstGeom>
        </p:spPr>
      </p:pic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553075" cy="633412"/>
          </a:xfrm>
        </p:spPr>
        <p:txBody>
          <a:bodyPr/>
          <a:lstStyle/>
          <a:p>
            <a:r>
              <a:rPr lang="en-GB" smtClean="0"/>
              <a:t>What is an Application Program Interface?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12776"/>
            <a:ext cx="5400848" cy="4752975"/>
          </a:xfrm>
        </p:spPr>
        <p:txBody>
          <a:bodyPr/>
          <a:lstStyle/>
          <a:p>
            <a:r>
              <a:rPr lang="en-GB" smtClean="0"/>
              <a:t>We can do this with software</a:t>
            </a:r>
          </a:p>
          <a:p>
            <a:pPr lvl="1"/>
            <a:r>
              <a:rPr lang="en-GB" sz="2000" smtClean="0"/>
              <a:t>Providing we have an Information Model</a:t>
            </a:r>
          </a:p>
          <a:p>
            <a:pPr lvl="1"/>
            <a:r>
              <a:rPr lang="en-GB" sz="2000" smtClean="0"/>
              <a:t>So we can develop a common interface to the components of the model</a:t>
            </a:r>
          </a:p>
          <a:p>
            <a:pPr lvl="1"/>
            <a:r>
              <a:rPr lang="en-GB" sz="2000" smtClean="0"/>
              <a:t>This an Application Programme Interface (API)</a:t>
            </a:r>
          </a:p>
          <a:p>
            <a:pPr lvl="1"/>
            <a:r>
              <a:rPr lang="en-GB" sz="2000" smtClean="0"/>
              <a:t>Software can be written to use this API</a:t>
            </a:r>
          </a:p>
          <a:p>
            <a:endParaRPr lang="en-GB" sz="18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133F0-8687-4A40-A8AA-5D7EFED25DFB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8" name="Picture 7" descr="info-mod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2924944"/>
            <a:ext cx="3454657" cy="2304256"/>
          </a:xfrm>
          <a:prstGeom prst="rect">
            <a:avLst/>
          </a:prstGeom>
        </p:spPr>
      </p:pic>
      <p:sp>
        <p:nvSpPr>
          <p:cNvPr id="9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What is the Common SDMX API?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268413"/>
            <a:ext cx="5256832" cy="475297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dirty="0" smtClean="0"/>
              <a:t>A set of interfaces that are adhered to by software that guarantee software interoperability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/>
              <a:t>A simple and faithful representation of the SDMX Information Model packaged in functional modules for reading, writing, querying, validating, storing, and retrieving data and metadata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/>
              <a:t>Insulates the software from the syntax and version implementation</a:t>
            </a:r>
          </a:p>
          <a:p>
            <a:pPr>
              <a:buFont typeface="Arial" pitchFamily="34" charset="0"/>
              <a:buChar char="•"/>
            </a:pPr>
            <a:r>
              <a:rPr lang="en-GB" sz="1800" dirty="0" smtClean="0"/>
              <a:t>Implementations of these interfaces are available in both Java and .NET that support all SDMX versions and syntaxes</a:t>
            </a:r>
          </a:p>
          <a:p>
            <a:pPr lvl="1">
              <a:buFont typeface="Arial" pitchFamily="34" charset="0"/>
              <a:buChar char="•"/>
            </a:pPr>
            <a:r>
              <a:rPr lang="en-GB" sz="1600" dirty="0" smtClean="0"/>
              <a:t>the software itself does not have knowledge of the versions and syntax except for the readers and writers</a:t>
            </a:r>
          </a:p>
          <a:p>
            <a:pPr lvl="1">
              <a:buFont typeface="Arial" pitchFamily="34" charset="0"/>
              <a:buChar char="•"/>
            </a:pPr>
            <a:r>
              <a:rPr lang="en-GB" sz="1600" dirty="0" smtClean="0"/>
              <a:t>it is simple to add new implementations to support new formats, even non-SDMX formats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133F0-8687-4A40-A8AA-5D7EFED25DFB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7" name="Picture 6" descr="dataset-um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2098" y="1556792"/>
            <a:ext cx="3268374" cy="157615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444208" y="4302388"/>
            <a:ext cx="1512168" cy="1368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444208" y="4830251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smtClean="0"/>
              <a:t>startSeries</a:t>
            </a:r>
            <a:endParaRPr lang="en-GB" sz="1200" dirty="0" smtClean="0"/>
          </a:p>
          <a:p>
            <a:r>
              <a:rPr lang="en-GB" sz="1200" dirty="0" smtClean="0"/>
              <a:t>writeSeriesKeyValue</a:t>
            </a:r>
          </a:p>
          <a:p>
            <a:r>
              <a:rPr lang="en-GB" sz="1200" smtClean="0"/>
              <a:t>writeAttributeValue</a:t>
            </a:r>
            <a:endParaRPr lang="en-GB" sz="1200" dirty="0" smtClean="0"/>
          </a:p>
          <a:p>
            <a:r>
              <a:rPr lang="en-GB" sz="1200" dirty="0" smtClean="0"/>
              <a:t>writeObservation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487753" y="4293096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mtClean="0">
                <a:solidFill>
                  <a:srgbClr val="FF0000"/>
                </a:solidFill>
              </a:rPr>
              <a:t>Data Writer API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Why of Sdmx Source </a:t>
            </a:r>
            <a:br>
              <a:rPr lang="en-GB" smtClean="0"/>
            </a:br>
            <a:r>
              <a:rPr lang="en-GB" smtClean="0"/>
              <a:t>Benefits of a Common API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0263-68D0-48D5-AEFC-2C399CA54B92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1152128" y="1916832"/>
            <a:ext cx="6552728" cy="1512168"/>
          </a:xfrm>
          <a:prstGeom prst="roundRect">
            <a:avLst/>
          </a:prstGeom>
          <a:solidFill>
            <a:srgbClr val="D8DAC2"/>
          </a:solidFill>
          <a:ln>
            <a:solidFill>
              <a:srgbClr val="52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152128" y="1992376"/>
            <a:ext cx="673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Encourages </a:t>
            </a:r>
            <a:r>
              <a:rPr lang="en-GB" dirty="0" smtClean="0"/>
              <a:t>development of true interoperable software components and tools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the use of a common API guarantees software interoperability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facilitates open source software development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152128" y="4437112"/>
            <a:ext cx="6552728" cy="1440160"/>
          </a:xfrm>
          <a:prstGeom prst="roundRect">
            <a:avLst/>
          </a:prstGeom>
          <a:solidFill>
            <a:srgbClr val="D8DAC2"/>
          </a:solidFill>
          <a:ln>
            <a:solidFill>
              <a:srgbClr val="52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1368152" y="4676943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Reduced </a:t>
            </a:r>
            <a:r>
              <a:rPr lang="en-GB" dirty="0" smtClean="0"/>
              <a:t>cost and “time to market”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this makes SDMX projects both affordable and implementable within strategic timescales</a:t>
            </a:r>
          </a:p>
          <a:p>
            <a:endParaRPr lang="en-GB" dirty="0" smtClean="0"/>
          </a:p>
        </p:txBody>
      </p:sp>
      <p:sp>
        <p:nvSpPr>
          <p:cNvPr id="10" name="Down Arrow 9"/>
          <p:cNvSpPr/>
          <p:nvPr/>
        </p:nvSpPr>
        <p:spPr>
          <a:xfrm>
            <a:off x="4211960" y="3429000"/>
            <a:ext cx="360040" cy="1008112"/>
          </a:xfrm>
          <a:prstGeom prst="downArrow">
            <a:avLst/>
          </a:prstGeom>
          <a:solidFill>
            <a:srgbClr val="72A376"/>
          </a:solidFill>
          <a:ln>
            <a:solidFill>
              <a:srgbClr val="52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2987824" y="371703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Results In</a:t>
            </a:r>
            <a:endParaRPr lang="en-GB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9C370-7FF9-406A-B9BA-BA1622B75E82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1619672" y="1628800"/>
            <a:ext cx="1512168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3203848" y="3050965"/>
            <a:ext cx="2376264" cy="504056"/>
          </a:xfrm>
          <a:prstGeom prst="roundRect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200355" y="305966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>
                <a:solidFill>
                  <a:schemeClr val="bg1"/>
                </a:solidFill>
              </a:rPr>
              <a:t>SDMXDataWriter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91880" y="1340768"/>
            <a:ext cx="1512168" cy="1368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491880" y="1556792"/>
            <a:ext cx="15841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Methods</a:t>
            </a:r>
          </a:p>
          <a:p>
            <a:r>
              <a:rPr lang="en-GB" sz="1200" dirty="0" smtClean="0"/>
              <a:t>startSeries</a:t>
            </a:r>
          </a:p>
          <a:p>
            <a:r>
              <a:rPr lang="en-GB" sz="1200" dirty="0" smtClean="0"/>
              <a:t>writeSeriesKeyValue</a:t>
            </a:r>
          </a:p>
          <a:p>
            <a:r>
              <a:rPr lang="en-GB" sz="1200" smtClean="0"/>
              <a:t>writeAttributeValue</a:t>
            </a:r>
            <a:endParaRPr lang="en-GB" sz="1200" dirty="0" smtClean="0"/>
          </a:p>
          <a:p>
            <a:r>
              <a:rPr lang="en-GB" sz="1200" dirty="0" smtClean="0"/>
              <a:t>writeObservation</a:t>
            </a:r>
            <a:endParaRPr lang="en-GB" sz="1200" dirty="0"/>
          </a:p>
        </p:txBody>
      </p:sp>
      <p:sp>
        <p:nvSpPr>
          <p:cNvPr id="10" name="Left-Right-Up Arrow 9"/>
          <p:cNvSpPr/>
          <p:nvPr/>
        </p:nvSpPr>
        <p:spPr>
          <a:xfrm>
            <a:off x="179512" y="3555021"/>
            <a:ext cx="8568952" cy="1512168"/>
          </a:xfrm>
          <a:prstGeom prst="leftRightUpArrow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Down Arrow 10"/>
          <p:cNvSpPr/>
          <p:nvPr/>
        </p:nvSpPr>
        <p:spPr>
          <a:xfrm>
            <a:off x="899592" y="4884721"/>
            <a:ext cx="360040" cy="432048"/>
          </a:xfrm>
          <a:prstGeom prst="downArrow">
            <a:avLst/>
          </a:prstGeom>
          <a:solidFill>
            <a:srgbClr val="1F8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273632" y="4419117"/>
            <a:ext cx="5962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Implementations of SDMX Data Writer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283213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XML V2.0  Generic writer</a:t>
            </a:r>
            <a:endParaRPr lang="en-GB" sz="1200" dirty="0"/>
          </a:p>
        </p:txBody>
      </p:sp>
      <p:sp>
        <p:nvSpPr>
          <p:cNvPr id="14" name="Down Arrow 13"/>
          <p:cNvSpPr/>
          <p:nvPr/>
        </p:nvSpPr>
        <p:spPr>
          <a:xfrm>
            <a:off x="3059832" y="4884721"/>
            <a:ext cx="360040" cy="432048"/>
          </a:xfrm>
          <a:prstGeom prst="downArrow">
            <a:avLst/>
          </a:prstGeom>
          <a:solidFill>
            <a:srgbClr val="1F8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2195736" y="5301208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XML V2.1 Structure Specific writer</a:t>
            </a:r>
            <a:endParaRPr lang="en-GB" sz="1200" dirty="0"/>
          </a:p>
        </p:txBody>
      </p:sp>
      <p:sp>
        <p:nvSpPr>
          <p:cNvPr id="16" name="Down Arrow 15"/>
          <p:cNvSpPr/>
          <p:nvPr/>
        </p:nvSpPr>
        <p:spPr>
          <a:xfrm>
            <a:off x="5292080" y="4898006"/>
            <a:ext cx="360040" cy="432048"/>
          </a:xfrm>
          <a:prstGeom prst="downArrow">
            <a:avLst/>
          </a:prstGeom>
          <a:solidFill>
            <a:srgbClr val="1F8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932040" y="5283213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EDI writer</a:t>
            </a:r>
            <a:endParaRPr lang="en-GB" sz="1200" dirty="0"/>
          </a:p>
        </p:txBody>
      </p:sp>
      <p:sp>
        <p:nvSpPr>
          <p:cNvPr id="18" name="Down Arrow 17"/>
          <p:cNvSpPr/>
          <p:nvPr/>
        </p:nvSpPr>
        <p:spPr>
          <a:xfrm>
            <a:off x="6948264" y="4881228"/>
            <a:ext cx="360040" cy="432048"/>
          </a:xfrm>
          <a:prstGeom prst="downArrow">
            <a:avLst/>
          </a:prstGeom>
          <a:solidFill>
            <a:srgbClr val="1F8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6660232" y="5283213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JSON writer</a:t>
            </a:r>
            <a:endParaRPr lang="en-GB" sz="1200" dirty="0"/>
          </a:p>
        </p:txBody>
      </p:sp>
      <p:sp>
        <p:nvSpPr>
          <p:cNvPr id="20" name="Down Arrow 19"/>
          <p:cNvSpPr/>
          <p:nvPr/>
        </p:nvSpPr>
        <p:spPr>
          <a:xfrm>
            <a:off x="7956376" y="4884721"/>
            <a:ext cx="360040" cy="432048"/>
          </a:xfrm>
          <a:prstGeom prst="downArrow">
            <a:avLst/>
          </a:prstGeom>
          <a:solidFill>
            <a:srgbClr val="1F8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7596336" y="528670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Lots more writers (or write your own!)</a:t>
            </a:r>
            <a:endParaRPr lang="en-GB" sz="1200" dirty="0"/>
          </a:p>
        </p:txBody>
      </p:sp>
      <p:sp>
        <p:nvSpPr>
          <p:cNvPr id="22" name="Down Arrow 21"/>
          <p:cNvSpPr/>
          <p:nvPr/>
        </p:nvSpPr>
        <p:spPr>
          <a:xfrm>
            <a:off x="2051720" y="2878103"/>
            <a:ext cx="648072" cy="151216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683568" y="3284984"/>
            <a:ext cx="1364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uses one of</a:t>
            </a:r>
            <a:endParaRPr lang="en-GB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661248"/>
            <a:ext cx="209356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589240"/>
            <a:ext cx="2016224" cy="24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774" y="5530516"/>
            <a:ext cx="1146283" cy="126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1694016" y="184248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Database </a:t>
            </a:r>
            <a:br>
              <a:rPr lang="en-GB" dirty="0" smtClean="0"/>
            </a:br>
            <a:r>
              <a:rPr lang="en-GB" dirty="0" smtClean="0"/>
              <a:t>Application</a:t>
            </a:r>
            <a:endParaRPr lang="en-GB" dirty="0"/>
          </a:p>
        </p:txBody>
      </p:sp>
      <p:pic>
        <p:nvPicPr>
          <p:cNvPr id="28" name="Picture 27" descr="dataset.bmp"/>
          <p:cNvPicPr>
            <a:picLocks noChangeAspect="1"/>
          </p:cNvPicPr>
          <p:nvPr/>
        </p:nvPicPr>
        <p:blipFill>
          <a:blip r:embed="rId5" cstate="print"/>
          <a:srcRect l="6100" t="10865" r="4435" b="5833"/>
          <a:stretch>
            <a:fillRect/>
          </a:stretch>
        </p:blipFill>
        <p:spPr>
          <a:xfrm>
            <a:off x="5220072" y="1268760"/>
            <a:ext cx="2160240" cy="1129216"/>
          </a:xfrm>
          <a:prstGeom prst="rect">
            <a:avLst/>
          </a:prstGeom>
        </p:spPr>
      </p:pic>
      <p:sp>
        <p:nvSpPr>
          <p:cNvPr id="29" name="Right Arrow 28"/>
          <p:cNvSpPr/>
          <p:nvPr/>
        </p:nvSpPr>
        <p:spPr>
          <a:xfrm>
            <a:off x="3175385" y="2204864"/>
            <a:ext cx="28803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ounded Rectangle 29"/>
          <p:cNvSpPr/>
          <p:nvPr/>
        </p:nvSpPr>
        <p:spPr>
          <a:xfrm>
            <a:off x="1547664" y="44624"/>
            <a:ext cx="1584176" cy="1368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TextBox 30"/>
          <p:cNvSpPr txBox="1"/>
          <p:nvPr/>
        </p:nvSpPr>
        <p:spPr>
          <a:xfrm>
            <a:off x="1495890" y="345430"/>
            <a:ext cx="1703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Methods</a:t>
            </a:r>
          </a:p>
          <a:p>
            <a:r>
              <a:rPr lang="en-GB" sz="1200" dirty="0" err="1" smtClean="0"/>
              <a:t>GetComponentValues</a:t>
            </a:r>
            <a:endParaRPr lang="en-GB" sz="1200" dirty="0" smtClean="0"/>
          </a:p>
          <a:p>
            <a:r>
              <a:rPr lang="en-GB" sz="1200" dirty="0" err="1" smtClean="0"/>
              <a:t>GetStartDate</a:t>
            </a:r>
            <a:endParaRPr lang="en-GB" sz="1200" dirty="0" smtClean="0"/>
          </a:p>
          <a:p>
            <a:r>
              <a:rPr lang="en-GB" sz="1200" dirty="0" err="1" smtClean="0"/>
              <a:t>GetEndDate</a:t>
            </a:r>
            <a:endParaRPr lang="en-GB" sz="1200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1541515" y="2612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Query Reader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35425" y="133147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Data Writer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34" name="Picture 33" descr="query.bmp"/>
          <p:cNvPicPr>
            <a:picLocks noChangeAspect="1"/>
          </p:cNvPicPr>
          <p:nvPr/>
        </p:nvPicPr>
        <p:blipFill>
          <a:blip r:embed="rId6" cstate="print"/>
          <a:srcRect l="2841" t="14286" r="3415" b="7143"/>
          <a:stretch>
            <a:fillRect/>
          </a:stretch>
        </p:blipFill>
        <p:spPr>
          <a:xfrm>
            <a:off x="3203848" y="332656"/>
            <a:ext cx="2376264" cy="792088"/>
          </a:xfrm>
          <a:prstGeom prst="rect">
            <a:avLst/>
          </a:prstGeom>
        </p:spPr>
      </p:pic>
      <p:sp>
        <p:nvSpPr>
          <p:cNvPr id="35" name="Up Arrow 34"/>
          <p:cNvSpPr/>
          <p:nvPr/>
        </p:nvSpPr>
        <p:spPr>
          <a:xfrm>
            <a:off x="2339752" y="1412776"/>
            <a:ext cx="72008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Can 35"/>
          <p:cNvSpPr/>
          <p:nvPr/>
        </p:nvSpPr>
        <p:spPr>
          <a:xfrm>
            <a:off x="35496" y="1556792"/>
            <a:ext cx="936104" cy="115212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-36512" y="1772816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Database</a:t>
            </a:r>
            <a:endParaRPr lang="en-GB" sz="1600" dirty="0"/>
          </a:p>
        </p:txBody>
      </p:sp>
      <p:sp>
        <p:nvSpPr>
          <p:cNvPr id="38" name="Left Arrow 37"/>
          <p:cNvSpPr/>
          <p:nvPr/>
        </p:nvSpPr>
        <p:spPr>
          <a:xfrm>
            <a:off x="989018" y="1916832"/>
            <a:ext cx="648072" cy="72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1115616" y="1711841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SQL</a:t>
            </a:r>
            <a:endParaRPr lang="en-GB" sz="1200" dirty="0"/>
          </a:p>
        </p:txBody>
      </p:sp>
      <p:sp>
        <p:nvSpPr>
          <p:cNvPr id="40" name="Right Arrow 39"/>
          <p:cNvSpPr/>
          <p:nvPr/>
        </p:nvSpPr>
        <p:spPr>
          <a:xfrm>
            <a:off x="971600" y="2492896"/>
            <a:ext cx="621945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899592" y="2287905"/>
            <a:ext cx="7920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 smtClean="0"/>
              <a:t>Response</a:t>
            </a:r>
            <a:endParaRPr lang="en-GB" sz="1050" dirty="0"/>
          </a:p>
        </p:txBody>
      </p:sp>
      <p:sp>
        <p:nvSpPr>
          <p:cNvPr id="42" name="TextBox 41"/>
          <p:cNvSpPr txBox="1"/>
          <p:nvPr/>
        </p:nvSpPr>
        <p:spPr>
          <a:xfrm>
            <a:off x="6372200" y="2348880"/>
            <a:ext cx="2664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>
                <a:solidFill>
                  <a:srgbClr val="C00000"/>
                </a:solidFill>
              </a:rPr>
              <a:t>What is Sdmx Source?</a:t>
            </a:r>
          </a:p>
          <a:p>
            <a:pPr>
              <a:buFont typeface="Arial" pitchFamily="34" charset="0"/>
              <a:buChar char="•"/>
            </a:pPr>
            <a:r>
              <a:rPr lang="en-GB" smtClean="0"/>
              <a:t>Program code that implements the API</a:t>
            </a:r>
          </a:p>
          <a:p>
            <a:pPr>
              <a:buFont typeface="Arial" pitchFamily="34" charset="0"/>
              <a:buChar char="•"/>
            </a:pPr>
            <a:r>
              <a:rPr lang="en-GB" smtClean="0"/>
              <a:t>Can be many different implementations to support different requirements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7" grpId="0"/>
      <p:bldP spid="29" grpId="0" animBg="1"/>
      <p:bldP spid="30" grpId="0" animBg="1"/>
      <p:bldP spid="31" grpId="0"/>
      <p:bldP spid="32" grpId="0"/>
      <p:bldP spid="33" grpId="0"/>
      <p:bldP spid="35" grpId="0" animBg="1"/>
      <p:bldP spid="36" grpId="0" animBg="1"/>
      <p:bldP spid="37" grpId="0"/>
      <p:bldP spid="38" grpId="0" animBg="1"/>
      <p:bldP spid="39" grpId="0"/>
      <p:bldP spid="40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smtClean="0"/>
              <a:t>Using Sdmx Source in Applications and Tools</a:t>
            </a:r>
            <a:endParaRPr lang="en-GB" sz="200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0263-68D0-48D5-AEFC-2C399CA54B92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1547664" y="4438689"/>
            <a:ext cx="6552728" cy="1584176"/>
          </a:xfrm>
          <a:prstGeom prst="roundRect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695191" y="4753291"/>
            <a:ext cx="1045161" cy="112555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3707904" y="1321718"/>
            <a:ext cx="4536504" cy="1944216"/>
          </a:xfrm>
          <a:prstGeom prst="roundRect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 rot="19960321">
            <a:off x="3639850" y="1569308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SDMX </a:t>
            </a:r>
            <a:b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Registry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1993331">
            <a:off x="5332921" y="1647422"/>
            <a:ext cx="173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Transformation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53971" y="1484784"/>
            <a:ext cx="1274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SDMX </a:t>
            </a:r>
            <a:b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Validation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1696650">
            <a:off x="3691306" y="2410081"/>
            <a:ext cx="1637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 Dissemination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6935" y="2348880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Portal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 rot="19574066">
            <a:off x="6669062" y="2380947"/>
            <a:ext cx="1559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Visualisation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50881" y="1616660"/>
            <a:ext cx="1130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and Structure Mapping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 rot="18667736">
            <a:off x="5091192" y="2383353"/>
            <a:ext cx="1358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Metadata Repository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632957" y="4870737"/>
            <a:ext cx="634787" cy="57606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1547664" y="48256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</a:t>
            </a:r>
            <a:b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Code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914413" y="4701553"/>
            <a:ext cx="3096344" cy="9612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2843808" y="4679880"/>
            <a:ext cx="33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1F8BB1"/>
                </a:solidFill>
              </a:rPr>
              <a:t>Re-usable Sdmx Source</a:t>
            </a:r>
            <a:endParaRPr lang="en-GB" sz="2400" b="1" dirty="0">
              <a:solidFill>
                <a:srgbClr val="1F8BB1"/>
              </a:solidFill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6990556" y="3286561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ight Arrow 22"/>
          <p:cNvSpPr/>
          <p:nvPr/>
        </p:nvSpPr>
        <p:spPr>
          <a:xfrm>
            <a:off x="2267744" y="5086761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 descr="sdmx-source-co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4453" y="5051881"/>
            <a:ext cx="2484276" cy="53893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660232" y="4714839"/>
            <a:ext cx="1080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 &amp; Web Service </a:t>
            </a:r>
            <a:b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Code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ight Arrow 25"/>
          <p:cNvSpPr/>
          <p:nvPr/>
        </p:nvSpPr>
        <p:spPr>
          <a:xfrm flipH="1">
            <a:off x="6012160" y="5086761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ounded Rectangle 26"/>
          <p:cNvSpPr/>
          <p:nvPr/>
        </p:nvSpPr>
        <p:spPr>
          <a:xfrm>
            <a:off x="1203186" y="3339519"/>
            <a:ext cx="1363256" cy="936104"/>
          </a:xfrm>
          <a:prstGeom prst="roundRect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extBox 27"/>
          <p:cNvSpPr txBox="1"/>
          <p:nvPr/>
        </p:nvSpPr>
        <p:spPr>
          <a:xfrm>
            <a:off x="1149524" y="335629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</a:t>
            </a:r>
            <a:b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187624" y="1846401"/>
            <a:ext cx="1301040" cy="936104"/>
          </a:xfrm>
          <a:prstGeom prst="roundRect">
            <a:avLst/>
          </a:prstGeom>
          <a:solidFill>
            <a:srgbClr val="4AB9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/>
          <p:cNvSpPr txBox="1"/>
          <p:nvPr/>
        </p:nvSpPr>
        <p:spPr>
          <a:xfrm>
            <a:off x="1173907" y="193518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</a:t>
            </a:r>
            <a:r>
              <a:rPr lang="en-GB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1691680" y="2782505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Down Arrow 31"/>
          <p:cNvSpPr/>
          <p:nvPr/>
        </p:nvSpPr>
        <p:spPr>
          <a:xfrm>
            <a:off x="1691680" y="4294673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Down Arrow 32"/>
          <p:cNvSpPr/>
          <p:nvPr/>
        </p:nvSpPr>
        <p:spPr>
          <a:xfrm rot="16200000">
            <a:off x="2882260" y="1774394"/>
            <a:ext cx="43204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Why of Sdmx Source </a:t>
            </a:r>
            <a:br>
              <a:rPr lang="en-GB" smtClean="0"/>
            </a:br>
            <a:r>
              <a:rPr lang="en-GB" smtClean="0"/>
              <a:t>Benefits of Sdmx Source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0263-68D0-48D5-AEFC-2C399CA54B92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2771801" y="999699"/>
            <a:ext cx="4752528" cy="1944216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805357" y="1021373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Minimises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n</a:t>
            </a:r>
            <a:r>
              <a:rPr lang="en-US" sz="1400" dirty="0" smtClean="0"/>
              <a:t>eed for knowledge of SDMX standards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r</a:t>
            </a:r>
            <a:r>
              <a:rPr lang="en-US" sz="1400" dirty="0" smtClean="0"/>
              <a:t>esources needed to integrate SDMX into systems and tools</a:t>
            </a:r>
          </a:p>
          <a:p>
            <a:r>
              <a:rPr lang="en-GB" sz="1400" b="1" dirty="0" smtClean="0"/>
              <a:t>Maximises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a</a:t>
            </a:r>
            <a:r>
              <a:rPr lang="en-US" sz="1400" dirty="0" smtClean="0"/>
              <a:t>bility to re-use existing software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/>
              <a:t>ability to “mix and match” components from different software suppliers</a:t>
            </a:r>
          </a:p>
          <a:p>
            <a:pPr lvl="1">
              <a:buFont typeface="Arial" pitchFamily="34" charset="0"/>
              <a:buChar char="•"/>
            </a:pPr>
            <a:endParaRPr lang="en-US" sz="14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2771801" y="3412738"/>
            <a:ext cx="4752528" cy="129614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714651" y="3436545"/>
            <a:ext cx="50405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Resulting in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s</a:t>
            </a:r>
            <a:r>
              <a:rPr lang="en-US" sz="1400" dirty="0" smtClean="0"/>
              <a:t>ignificantly reduced cost of implementation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s</a:t>
            </a:r>
            <a:r>
              <a:rPr lang="en-US" sz="1400" dirty="0" smtClean="0"/>
              <a:t>ignificantly reduced timescales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v</a:t>
            </a:r>
            <a:r>
              <a:rPr lang="en-US" sz="1400" dirty="0" smtClean="0"/>
              <a:t>ibrant SDMX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m</a:t>
            </a:r>
            <a:r>
              <a:rPr lang="en-US" sz="1400" dirty="0" smtClean="0"/>
              <a:t>ore contributions to the Sdmx Source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71801" y="5186304"/>
            <a:ext cx="4680520" cy="1584176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1" y="5258312"/>
            <a:ext cx="46805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Leading to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/>
              <a:t>Reduction in costs of statistical  data collection and dissemination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/>
              <a:t>Reduction in  “time to market” of statistical data and metadata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/>
              <a:t>Contribution to better quality of statistics</a:t>
            </a:r>
          </a:p>
          <a:p>
            <a:endParaRPr lang="en-GB" sz="1400" dirty="0" smtClean="0"/>
          </a:p>
        </p:txBody>
      </p:sp>
      <p:sp>
        <p:nvSpPr>
          <p:cNvPr id="12" name="Down Arrow 11"/>
          <p:cNvSpPr/>
          <p:nvPr/>
        </p:nvSpPr>
        <p:spPr>
          <a:xfrm>
            <a:off x="4932041" y="4725144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3" name="Curved Right Arrow 12"/>
          <p:cNvSpPr/>
          <p:nvPr/>
        </p:nvSpPr>
        <p:spPr>
          <a:xfrm rot="10800000" flipH="1">
            <a:off x="1979713" y="3484746"/>
            <a:ext cx="792088" cy="10801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4932041" y="2980690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smtClean="0"/>
              <a:t>		What is Sdmx Source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3951288"/>
          </a:xfrm>
        </p:spPr>
        <p:txBody>
          <a:bodyPr/>
          <a:lstStyle/>
          <a:p>
            <a:r>
              <a:rPr lang="en-GB" smtClean="0"/>
              <a:t>Open Source Software</a:t>
            </a:r>
          </a:p>
          <a:p>
            <a:r>
              <a:rPr lang="en-GB" smtClean="0"/>
              <a:t>Available at </a:t>
            </a:r>
            <a:r>
              <a:rPr lang="en-GB" smtClean="0">
                <a:hlinkClick r:id="rId2"/>
              </a:rPr>
              <a:t>www.sdmxsource.org</a:t>
            </a:r>
            <a:endParaRPr lang="en-GB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DB3E-2E29-45E7-A930-D820327BE7B2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93195"/>
            <a:ext cx="4041775" cy="247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>
          <a:xfrm>
            <a:off x="467544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28-30 September, 2015</a:t>
            </a:r>
            <a:endParaRPr lang="en-GB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r>
              <a:rPr lang="en-GB" dirty="0" smtClean="0"/>
              <a:t>SDMX Global Conference 2015</a:t>
            </a:r>
          </a:p>
          <a:p>
            <a:r>
              <a:rPr lang="en-GB" dirty="0" smtClean="0"/>
              <a:t>UN ESCAP, Bangkok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WG and SWG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TWG and SW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WG and SW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D7E2EAB88C9842A06E731D15CCC72D" ma:contentTypeVersion="1" ma:contentTypeDescription="Create a new document." ma:contentTypeScope="" ma:versionID="05c3191b85457bf725e487d4b98c0cd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E9302E5-7E59-41DC-B7E2-C1AADB4A7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3F379D1-308A-4D81-8A94-032661A63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0B975B-D164-407C-A990-2449038D1456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92821D9F-AE10-4E19-B79C-4CEF23A36DCC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1577</TotalTime>
  <Words>795</Words>
  <Application>Microsoft Office PowerPoint</Application>
  <PresentationFormat>On-screen Show (4:3)</PresentationFormat>
  <Paragraphs>191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TWG and SWG</vt:lpstr>
      <vt:lpstr>  Common APIs The Why, What, and How of SDMX Source</vt:lpstr>
      <vt:lpstr>What is an Application Program Interface?</vt:lpstr>
      <vt:lpstr>What is an Application Program Interface?</vt:lpstr>
      <vt:lpstr>What is the Common SDMX API?</vt:lpstr>
      <vt:lpstr>The Why of Sdmx Source  Benefits of a Common API</vt:lpstr>
      <vt:lpstr>PowerPoint Presentation</vt:lpstr>
      <vt:lpstr>Using Sdmx Source in Applications and Tools</vt:lpstr>
      <vt:lpstr>The Why of Sdmx Source  Benefits of Sdmx Source</vt:lpstr>
      <vt:lpstr>  What is Sdmx Source</vt:lpstr>
      <vt:lpstr>  What is Sdmx Source</vt:lpstr>
      <vt:lpstr>  What is Sdmx Source</vt:lpstr>
      <vt:lpstr>  What is Sdmx Source</vt:lpstr>
      <vt:lpstr>SDMX Source Architecture</vt:lpstr>
      <vt:lpstr>SDMX Source Java</vt:lpstr>
      <vt:lpstr>  What is Sdmx Source.NET</vt:lpstr>
    </vt:vector>
  </TitlesOfParts>
  <Company>BIS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SDMX Slide Template</dc:title>
  <dc:creator>Corporate User</dc:creator>
  <cp:lastModifiedBy>PELLEGRINO Marco</cp:lastModifiedBy>
  <cp:revision>57</cp:revision>
  <dcterms:created xsi:type="dcterms:W3CDTF">2011-04-07T11:44:34Z</dcterms:created>
  <dcterms:modified xsi:type="dcterms:W3CDTF">2015-09-24T17:10:46Z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